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264" r:id="rId2"/>
    <p:sldId id="265" r:id="rId3"/>
    <p:sldId id="268" r:id="rId4"/>
    <p:sldId id="269" r:id="rId5"/>
    <p:sldId id="272" r:id="rId6"/>
    <p:sldId id="273" r:id="rId7"/>
    <p:sldId id="275" r:id="rId8"/>
    <p:sldId id="274" r:id="rId9"/>
    <p:sldId id="276" r:id="rId10"/>
    <p:sldId id="279" r:id="rId11"/>
    <p:sldId id="277" r:id="rId12"/>
    <p:sldId id="280" r:id="rId13"/>
    <p:sldId id="281" r:id="rId14"/>
    <p:sldId id="278" r:id="rId15"/>
    <p:sldId id="266" r:id="rId16"/>
    <p:sldId id="267" r:id="rId17"/>
    <p:sldId id="270" r:id="rId18"/>
    <p:sldId id="271" r:id="rId19"/>
  </p:sldIdLst>
  <p:sldSz cx="9144000" cy="6858000" type="screen4x3"/>
  <p:notesSz cx="6858000" cy="9144000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0AAE6"/>
    <a:srgbClr val="5A6EB4"/>
    <a:srgbClr val="A00078"/>
    <a:srgbClr val="A01E28"/>
    <a:srgbClr val="A08232"/>
    <a:srgbClr val="DCA01E"/>
    <a:srgbClr val="FA8214"/>
    <a:srgbClr val="82BE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394" autoAdjust="0"/>
    <p:restoredTop sz="91212" autoAdjust="0"/>
  </p:normalViewPr>
  <p:slideViewPr>
    <p:cSldViewPr>
      <p:cViewPr>
        <p:scale>
          <a:sx n="94" d="100"/>
          <a:sy n="94" d="100"/>
        </p:scale>
        <p:origin x="528" y="63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82" d="100"/>
          <a:sy n="82" d="100"/>
        </p:scale>
        <p:origin x="-3180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notesMaster" Target="notesMasters/notesMaster1.xml"/><Relationship Id="rId21" Type="http://schemas.openxmlformats.org/officeDocument/2006/relationships/handoutMaster" Target="handoutMasters/handoutMaster1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2.png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3660775" y="468313"/>
            <a:ext cx="2759075" cy="27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800"/>
            </a:lvl1pPr>
          </a:lstStyle>
          <a:p>
            <a:pPr>
              <a:defRPr/>
            </a:pPr>
            <a:r>
              <a:rPr lang="de-DE"/>
              <a:t>Prof. Dr. Max Mustermann | Musterfakultät</a:t>
            </a:r>
          </a:p>
        </p:txBody>
      </p:sp>
      <p:sp>
        <p:nvSpPr>
          <p:cNvPr id="47111" name="Text Box 7"/>
          <p:cNvSpPr txBox="1">
            <a:spLocks noChangeArrowheads="1"/>
          </p:cNvSpPr>
          <p:nvPr/>
        </p:nvSpPr>
        <p:spPr bwMode="auto">
          <a:xfrm>
            <a:off x="541338" y="8664575"/>
            <a:ext cx="3103562" cy="84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65000"/>
              </a:lnSpc>
              <a:spcBef>
                <a:spcPct val="50000"/>
              </a:spcBef>
              <a:defRPr/>
            </a:pPr>
            <a:r>
              <a:rPr lang="de-DE" altLang="de-DE" sz="800" dirty="0"/>
              <a:t>KIT – Die Forschungsuniversität in der </a:t>
            </a:r>
            <a:r>
              <a:rPr lang="de-DE" altLang="de-DE" sz="800" dirty="0" smtClean="0"/>
              <a:t>Helmholtz-Gemeinschaft</a:t>
            </a:r>
            <a:endParaRPr lang="de-DE" altLang="de-DE" sz="800" dirty="0"/>
          </a:p>
        </p:txBody>
      </p:sp>
      <p:pic>
        <p:nvPicPr>
          <p:cNvPr id="6148" name="Picture 11" descr="KIT-Logo-rgb_d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275" y="188913"/>
            <a:ext cx="1008063" cy="465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849442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1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 smtClean="0"/>
              <a:t>Textmasterformate durch Klicken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r>
              <a:rPr lang="de-DE"/>
              <a:t>Prof. Dr. Max Mustermann | Musterfakultät</a:t>
            </a:r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4F67A72A-DB5D-4F56-8EC2-CA1C05C6F544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24889432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dirty="0" smtClean="0"/>
              <a:t>BSD: darf</a:t>
            </a:r>
            <a:r>
              <a:rPr lang="de-DE" baseline="0" dirty="0" smtClean="0"/>
              <a:t> frei verändert, benutzt und verbreitet werden. Nur Copyright Vermerk des ursprünglichen Programms darf nicht entfernt werden (BSD: Barkley Software Distribution)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de-DE" baseline="0" dirty="0" smtClean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baseline="0" dirty="0" smtClean="0"/>
              <a:t> </a:t>
            </a:r>
            <a:r>
              <a:rPr lang="de-DE" dirty="0" smtClean="0"/>
              <a:t>(120.000 Google Ergebnisse)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de-DE" dirty="0" smtClean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dirty="0" smtClean="0"/>
              <a:t>https://</a:t>
            </a:r>
            <a:r>
              <a:rPr lang="de-DE" dirty="0" err="1" smtClean="0"/>
              <a:t>de.wikipedia.org</a:t>
            </a:r>
            <a:r>
              <a:rPr lang="de-DE" dirty="0" smtClean="0"/>
              <a:t>/</a:t>
            </a:r>
            <a:r>
              <a:rPr lang="de-DE" dirty="0" err="1" smtClean="0"/>
              <a:t>wiki</a:t>
            </a:r>
            <a:r>
              <a:rPr lang="de-DE" dirty="0" smtClean="0"/>
              <a:t>/</a:t>
            </a:r>
            <a:r>
              <a:rPr lang="de-DE" dirty="0" err="1" smtClean="0"/>
              <a:t>JMonkeyEngine</a:t>
            </a:r>
            <a:endParaRPr lang="de-DE" baseline="0" dirty="0" smtClean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dirty="0" smtClean="0"/>
              <a:t>https://</a:t>
            </a:r>
            <a:r>
              <a:rPr lang="de-DE" dirty="0" err="1" smtClean="0"/>
              <a:t>de.wikipedia.org</a:t>
            </a:r>
            <a:r>
              <a:rPr lang="de-DE" dirty="0" smtClean="0"/>
              <a:t>/</a:t>
            </a:r>
            <a:r>
              <a:rPr lang="de-DE" dirty="0" err="1" smtClean="0"/>
              <a:t>wiki</a:t>
            </a:r>
            <a:r>
              <a:rPr lang="de-DE" dirty="0" smtClean="0"/>
              <a:t>/BSD-Lizenz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dirty="0" smtClean="0"/>
              <a:t>https://</a:t>
            </a:r>
            <a:r>
              <a:rPr lang="de-DE" dirty="0" err="1" smtClean="0"/>
              <a:t>en.wikipedia.org</a:t>
            </a:r>
            <a:r>
              <a:rPr lang="de-DE" dirty="0" smtClean="0"/>
              <a:t>/</a:t>
            </a:r>
            <a:r>
              <a:rPr lang="de-DE" dirty="0" err="1" smtClean="0"/>
              <a:t>wiki</a:t>
            </a:r>
            <a:r>
              <a:rPr lang="de-DE" dirty="0" smtClean="0"/>
              <a:t>/</a:t>
            </a:r>
            <a:r>
              <a:rPr lang="de-DE" dirty="0" err="1" smtClean="0"/>
              <a:t>JMonkeyEngine</a:t>
            </a:r>
            <a:endParaRPr lang="de-DE" dirty="0" smtClean="0"/>
          </a:p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Prof. Dr. Max Mustermann | Musterfakultät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F67A72A-DB5D-4F56-8EC2-CA1C05C6F544}" type="slidenum">
              <a:rPr lang="de-DE" smtClean="0"/>
              <a:pPr>
                <a:defRPr/>
              </a:pPr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870106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dirty="0" smtClean="0"/>
              <a:t>NORD: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Massively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multiplayer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online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role-playing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game</a:t>
            </a:r>
            <a:endParaRPr lang="de-DE" sz="1200" b="0" i="0" kern="1200" dirty="0" smtClean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r>
              <a:rPr lang="de-DE" dirty="0" err="1" smtClean="0"/>
              <a:t>Grappling</a:t>
            </a:r>
            <a:r>
              <a:rPr lang="de-DE" dirty="0" smtClean="0"/>
              <a:t> Hook: First Person Puzzle/Jump</a:t>
            </a:r>
            <a:r>
              <a:rPr lang="de-DE" baseline="0" dirty="0" smtClean="0"/>
              <a:t> </a:t>
            </a:r>
            <a:r>
              <a:rPr lang="de-DE" baseline="0" dirty="0" err="1" smtClean="0"/>
              <a:t>n</a:t>
            </a:r>
            <a:r>
              <a:rPr lang="de-DE" baseline="0" dirty="0" smtClean="0"/>
              <a:t> Run Game</a:t>
            </a:r>
          </a:p>
          <a:p>
            <a:r>
              <a:rPr lang="de-DE" baseline="0" dirty="0" smtClean="0"/>
              <a:t>5089: Action und </a:t>
            </a:r>
            <a:r>
              <a:rPr lang="de-DE" baseline="0" dirty="0" err="1" smtClean="0"/>
              <a:t>RolePlayGame</a:t>
            </a:r>
            <a:r>
              <a:rPr lang="de-DE" baseline="0" dirty="0" smtClean="0"/>
              <a:t> (sogar auf </a:t>
            </a:r>
            <a:r>
              <a:rPr lang="de-DE" baseline="0" dirty="0" err="1" smtClean="0"/>
              <a:t>Steam</a:t>
            </a:r>
            <a:r>
              <a:rPr lang="de-DE" baseline="0" dirty="0" smtClean="0"/>
              <a:t>)</a:t>
            </a:r>
          </a:p>
          <a:p>
            <a:endParaRPr lang="de-DE" baseline="0" dirty="0" smtClean="0"/>
          </a:p>
          <a:p>
            <a:r>
              <a:rPr lang="de-DE" baseline="0" dirty="0" smtClean="0"/>
              <a:t>Sonstiges: Minecraft mit Java (</a:t>
            </a:r>
            <a:r>
              <a:rPr lang="de-DE" baseline="0" dirty="0" err="1" smtClean="0"/>
              <a:t>lwlgl</a:t>
            </a:r>
            <a:r>
              <a:rPr lang="de-DE" baseline="0" dirty="0" smtClean="0"/>
              <a:t>)</a:t>
            </a:r>
          </a:p>
          <a:p>
            <a:endParaRPr lang="de-DE" baseline="0" dirty="0" smtClean="0"/>
          </a:p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Prof. Dr. Max Mustermann | Musterfakultät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F67A72A-DB5D-4F56-8EC2-CA1C05C6F544}" type="slidenum">
              <a:rPr lang="de-DE" smtClean="0"/>
              <a:pPr>
                <a:defRPr/>
              </a:pPr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029305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Node</a:t>
            </a:r>
            <a:r>
              <a:rPr lang="de-DE" dirty="0" smtClean="0"/>
              <a:t> eher Überbegriff,</a:t>
            </a:r>
            <a:r>
              <a:rPr lang="de-DE" baseline="0" dirty="0" smtClean="0"/>
              <a:t> gruppiert Geometries und andere Nodes</a:t>
            </a:r>
          </a:p>
          <a:p>
            <a:r>
              <a:rPr lang="de-DE" baseline="0" dirty="0" smtClean="0"/>
              <a:t>Geometries haben Details eines Objekts gespeichert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Prof. Dr. Max Mustermann | Musterfakultät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F67A72A-DB5D-4F56-8EC2-CA1C05C6F544}" type="slidenum">
              <a:rPr lang="de-DE" smtClean="0"/>
              <a:pPr>
                <a:defRPr/>
              </a:pPr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688233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Quelle:</a:t>
            </a:r>
            <a:r>
              <a:rPr lang="de-DE" baseline="0" dirty="0" smtClean="0"/>
              <a:t> https://</a:t>
            </a:r>
            <a:r>
              <a:rPr lang="de-DE" baseline="0" dirty="0" err="1" smtClean="0"/>
              <a:t>de.wikipedia.org</a:t>
            </a:r>
            <a:r>
              <a:rPr lang="de-DE" baseline="0" dirty="0" smtClean="0"/>
              <a:t>/</a:t>
            </a:r>
            <a:r>
              <a:rPr lang="de-DE" baseline="0" dirty="0" err="1" smtClean="0"/>
              <a:t>wiki</a:t>
            </a:r>
            <a:r>
              <a:rPr lang="de-DE" baseline="0" dirty="0" smtClean="0"/>
              <a:t>/Textur_(Computergrafik)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Prof. Dr. Max Mustermann | Musterfakultät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F67A72A-DB5D-4F56-8EC2-CA1C05C6F544}" type="slidenum">
              <a:rPr lang="de-DE" smtClean="0"/>
              <a:pPr>
                <a:defRPr/>
              </a:pPr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758221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Prof. Dr. Max Mustermann | Musterfakultät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F67A72A-DB5D-4F56-8EC2-CA1C05C6F544}" type="slidenum">
              <a:rPr lang="de-DE" smtClean="0"/>
              <a:pPr>
                <a:defRPr/>
              </a:pPr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07360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Bugs: Stichwort:</a:t>
            </a:r>
            <a:r>
              <a:rPr lang="de-DE" baseline="0" dirty="0" smtClean="0"/>
              <a:t> LOD und Updates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Prof. Dr. Max Mustermann | Musterfakultät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F67A72A-DB5D-4F56-8EC2-CA1C05C6F544}" type="slidenum">
              <a:rPr lang="de-DE" smtClean="0"/>
              <a:pPr>
                <a:defRPr/>
              </a:pPr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7821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2.png"/><Relationship Id="rId5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4"/>
          <p:cNvGrpSpPr>
            <a:grpSpLocks/>
          </p:cNvGrpSpPr>
          <p:nvPr/>
        </p:nvGrpSpPr>
        <p:grpSpPr bwMode="auto">
          <a:xfrm>
            <a:off x="107504" y="3284984"/>
            <a:ext cx="9358312" cy="4643438"/>
            <a:chOff x="0" y="2214554"/>
            <a:chExt cx="9358346" cy="4643446"/>
          </a:xfrm>
          <a:blipFill>
            <a:blip r:embed="rId2"/>
            <a:stretch>
              <a:fillRect/>
            </a:stretch>
          </a:blipFill>
        </p:grpSpPr>
        <p:sp>
          <p:nvSpPr>
            <p:cNvPr id="3" name="Rechteck 2"/>
            <p:cNvSpPr/>
            <p:nvPr/>
          </p:nvSpPr>
          <p:spPr>
            <a:xfrm>
              <a:off x="0" y="2214554"/>
              <a:ext cx="9358346" cy="4643446"/>
            </a:xfrm>
            <a:prstGeom prst="rect">
              <a:avLst/>
            </a:prstGeom>
            <a:grpFill/>
            <a:ln>
              <a:solidFill>
                <a:srgbClr val="FF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de-DE">
                <a:noFill/>
              </a:endParaRPr>
            </a:p>
          </p:txBody>
        </p:sp>
        <p:sp>
          <p:nvSpPr>
            <p:cNvPr id="4" name="Textfeld 3"/>
            <p:cNvSpPr txBox="1">
              <a:spLocks noChangeArrowheads="1"/>
            </p:cNvSpPr>
            <p:nvPr/>
          </p:nvSpPr>
          <p:spPr bwMode="auto">
            <a:xfrm>
              <a:off x="1428755" y="4354508"/>
              <a:ext cx="6286523" cy="64611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defRPr/>
              </a:pPr>
              <a:r>
                <a:rPr lang="de-DE" altLang="de-DE" smtClean="0">
                  <a:noFill/>
                </a:rPr>
                <a:t>Fügen Sie auf der Masterfolie ein frei wählbares Bild ein (z.B. passend zum Vortrag)</a:t>
              </a:r>
            </a:p>
          </p:txBody>
        </p:sp>
      </p:grpSp>
      <p:pic>
        <p:nvPicPr>
          <p:cNvPr id="5" name="Picture 9" descr="II_rahmen_neu_tite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175"/>
            <a:ext cx="9144000" cy="687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Box 14"/>
          <p:cNvSpPr txBox="1">
            <a:spLocks noChangeArrowheads="1"/>
          </p:cNvSpPr>
          <p:nvPr/>
        </p:nvSpPr>
        <p:spPr bwMode="auto">
          <a:xfrm>
            <a:off x="396875" y="6597650"/>
            <a:ext cx="3670300" cy="122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de-DE" altLang="de-DE" sz="800" dirty="0" smtClean="0"/>
              <a:t>KIT – Die Forschungsuniversität in der Helmholtz-Gemeinschaft</a:t>
            </a:r>
          </a:p>
        </p:txBody>
      </p:sp>
      <p:sp>
        <p:nvSpPr>
          <p:cNvPr id="7" name="Text Box 21"/>
          <p:cNvSpPr txBox="1">
            <a:spLocks noChangeArrowheads="1"/>
          </p:cNvSpPr>
          <p:nvPr/>
        </p:nvSpPr>
        <p:spPr bwMode="auto">
          <a:xfrm>
            <a:off x="385763" y="3366344"/>
            <a:ext cx="5338365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de-DE" altLang="de-DE" sz="1000" dirty="0" smtClean="0">
                <a:solidFill>
                  <a:schemeClr val="bg1"/>
                </a:solidFill>
              </a:rPr>
              <a:t>Institut</a:t>
            </a:r>
            <a:r>
              <a:rPr lang="de-DE" altLang="de-DE" sz="1000" baseline="0" dirty="0" smtClean="0">
                <a:solidFill>
                  <a:schemeClr val="bg1"/>
                </a:solidFill>
              </a:rPr>
              <a:t> für Angewandte Informatik und Formale Beschreibungsverfahren</a:t>
            </a:r>
            <a:endParaRPr lang="de-DE" altLang="de-DE" sz="1000" dirty="0" smtClean="0">
              <a:solidFill>
                <a:schemeClr val="bg1"/>
              </a:solidFill>
            </a:endParaRPr>
          </a:p>
        </p:txBody>
      </p:sp>
      <p:sp>
        <p:nvSpPr>
          <p:cNvPr id="8" name="Text Box 14"/>
          <p:cNvSpPr txBox="1">
            <a:spLocks noChangeArrowheads="1"/>
          </p:cNvSpPr>
          <p:nvPr/>
        </p:nvSpPr>
        <p:spPr bwMode="auto">
          <a:xfrm>
            <a:off x="7318375" y="6497638"/>
            <a:ext cx="17272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/>
            </a:pPr>
            <a:r>
              <a:rPr lang="de-DE" altLang="de-DE" sz="1600" b="1" smtClean="0">
                <a:solidFill>
                  <a:schemeClr val="bg1"/>
                </a:solidFill>
              </a:rPr>
              <a:t>www.kit.edu</a:t>
            </a:r>
          </a:p>
        </p:txBody>
      </p:sp>
      <p:pic>
        <p:nvPicPr>
          <p:cNvPr id="9" name="Picture 11" descr="KIT-Logo-rgb_d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333375"/>
            <a:ext cx="1619250" cy="747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Grafik 10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0" y="6372000"/>
            <a:ext cx="468000" cy="468000"/>
          </a:xfrm>
          <a:prstGeom prst="rect">
            <a:avLst/>
          </a:prstGeom>
        </p:spPr>
      </p:pic>
      <p:sp>
        <p:nvSpPr>
          <p:cNvPr id="10" name="Titel 9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 smtClean="0"/>
              <a:t>Mastertitelformat bearbeiten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588782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de-DE" dirty="0" smtClean="0"/>
              <a:t>Florian </a:t>
            </a:r>
            <a:r>
              <a:rPr lang="de-DE" altLang="de-DE" dirty="0" err="1" smtClean="0"/>
              <a:t>Rottach</a:t>
            </a:r>
            <a:r>
              <a:rPr lang="de-DE" altLang="de-DE" dirty="0" smtClean="0"/>
              <a:t> und Julian Wadephul – 3D-Spieleprogrammierung</a:t>
            </a:r>
            <a:endParaRPr lang="de-DE" altLang="de-DE" dirty="0"/>
          </a:p>
        </p:txBody>
      </p:sp>
      <p:sp>
        <p:nvSpPr>
          <p:cNvPr id="5" name="Datumsplatzhalter 9"/>
          <p:cNvSpPr>
            <a:spLocks noGrp="1"/>
          </p:cNvSpPr>
          <p:nvPr>
            <p:ph type="dt" sz="half" idx="2"/>
          </p:nvPr>
        </p:nvSpPr>
        <p:spPr>
          <a:xfrm>
            <a:off x="612775" y="6443663"/>
            <a:ext cx="1042988" cy="36036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900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B0C16283-BD92-4339-8247-06E73D674713}" type="datetime1">
              <a:rPr lang="de-DE" smtClean="0"/>
              <a:t>31.12.16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316664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59563" y="333375"/>
            <a:ext cx="2089150" cy="5759450"/>
          </a:xfrm>
        </p:spPr>
        <p:txBody>
          <a:bodyPr vert="eaVert"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390525" y="333375"/>
            <a:ext cx="6116638" cy="5759450"/>
          </a:xfrm>
        </p:spPr>
        <p:txBody>
          <a:bodyPr vert="eaVert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de-DE" dirty="0" smtClean="0"/>
              <a:t>Florian </a:t>
            </a:r>
            <a:r>
              <a:rPr lang="de-DE" altLang="de-DE" dirty="0" err="1" smtClean="0"/>
              <a:t>Rottach</a:t>
            </a:r>
            <a:r>
              <a:rPr lang="de-DE" altLang="de-DE" dirty="0" smtClean="0"/>
              <a:t> und Julian Wadephul – 3D-Spieleprogrammierung</a:t>
            </a:r>
            <a:endParaRPr lang="de-DE" altLang="de-DE" dirty="0"/>
          </a:p>
        </p:txBody>
      </p:sp>
      <p:sp>
        <p:nvSpPr>
          <p:cNvPr id="5" name="Datumsplatzhalter 9"/>
          <p:cNvSpPr>
            <a:spLocks noGrp="1"/>
          </p:cNvSpPr>
          <p:nvPr>
            <p:ph type="dt" sz="half" idx="2"/>
          </p:nvPr>
        </p:nvSpPr>
        <p:spPr>
          <a:xfrm>
            <a:off x="612775" y="6443663"/>
            <a:ext cx="1042988" cy="36036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900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2238F060-0E64-45EC-A68C-1011D140D922}" type="datetime1">
              <a:rPr lang="de-DE" smtClean="0"/>
              <a:t>31.12.16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265475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de-DE" dirty="0" smtClean="0"/>
              <a:t>Florian </a:t>
            </a:r>
            <a:r>
              <a:rPr lang="de-DE" altLang="de-DE" dirty="0" err="1" smtClean="0"/>
              <a:t>Rottach</a:t>
            </a:r>
            <a:r>
              <a:rPr lang="de-DE" altLang="de-DE" dirty="0" smtClean="0"/>
              <a:t> und Julian Wadephul – 3D-Spieleprogrammierung</a:t>
            </a:r>
            <a:endParaRPr lang="de-DE" altLang="de-DE" dirty="0"/>
          </a:p>
        </p:txBody>
      </p:sp>
      <p:sp>
        <p:nvSpPr>
          <p:cNvPr id="5" name="Datumsplatzhalter 9"/>
          <p:cNvSpPr>
            <a:spLocks noGrp="1"/>
          </p:cNvSpPr>
          <p:nvPr>
            <p:ph type="dt" sz="half" idx="2"/>
          </p:nvPr>
        </p:nvSpPr>
        <p:spPr>
          <a:xfrm>
            <a:off x="612775" y="6443663"/>
            <a:ext cx="1042988" cy="36036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900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AF4B9F38-77DF-4311-AB3B-1FE9C203202B}" type="datetime1">
              <a:rPr lang="de-DE" smtClean="0"/>
              <a:t>31.12.16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07542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de-DE" dirty="0" smtClean="0"/>
              <a:t>Florian </a:t>
            </a:r>
            <a:r>
              <a:rPr lang="de-DE" altLang="de-DE" dirty="0" err="1" smtClean="0"/>
              <a:t>Rottach</a:t>
            </a:r>
            <a:r>
              <a:rPr lang="de-DE" altLang="de-DE" dirty="0" smtClean="0"/>
              <a:t> und Julian Wadephul – 3D-Spieleprogrammierung</a:t>
            </a:r>
            <a:endParaRPr lang="de-DE" altLang="de-DE" dirty="0"/>
          </a:p>
        </p:txBody>
      </p:sp>
      <p:sp>
        <p:nvSpPr>
          <p:cNvPr id="5" name="Datumsplatzhalter 9"/>
          <p:cNvSpPr>
            <a:spLocks noGrp="1"/>
          </p:cNvSpPr>
          <p:nvPr>
            <p:ph type="dt" sz="half" idx="2"/>
          </p:nvPr>
        </p:nvSpPr>
        <p:spPr>
          <a:xfrm>
            <a:off x="612775" y="6443663"/>
            <a:ext cx="1042988" cy="36036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900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E1D50DD6-4DEF-4EBD-86A5-A72EBB8B1E7F}" type="datetime1">
              <a:rPr lang="de-DE" smtClean="0"/>
              <a:t>31.12.16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656602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392113" y="1198563"/>
            <a:ext cx="4102100" cy="48942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6613" y="1198563"/>
            <a:ext cx="4102100" cy="48942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de-DE" dirty="0" smtClean="0"/>
              <a:t>Florian </a:t>
            </a:r>
            <a:r>
              <a:rPr lang="de-DE" altLang="de-DE" dirty="0" err="1" smtClean="0"/>
              <a:t>Rottach</a:t>
            </a:r>
            <a:r>
              <a:rPr lang="de-DE" altLang="de-DE" dirty="0" smtClean="0"/>
              <a:t> und Julian Wadephul – 3D-Spieleprogrammierung</a:t>
            </a:r>
            <a:endParaRPr lang="de-DE" altLang="de-DE" dirty="0"/>
          </a:p>
        </p:txBody>
      </p:sp>
      <p:sp>
        <p:nvSpPr>
          <p:cNvPr id="6" name="Datumsplatzhalter 9"/>
          <p:cNvSpPr>
            <a:spLocks noGrp="1"/>
          </p:cNvSpPr>
          <p:nvPr>
            <p:ph type="dt" sz="half" idx="11"/>
          </p:nvPr>
        </p:nvSpPr>
        <p:spPr>
          <a:xfrm>
            <a:off x="612775" y="6443663"/>
            <a:ext cx="1042988" cy="36036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900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E023DE0C-A89C-4E46-94A2-4FF36904D3E7}" type="datetime1">
              <a:rPr lang="de-DE" smtClean="0"/>
              <a:t>31.12.16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33000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7" name="Rectangle 1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de-DE" dirty="0" smtClean="0"/>
              <a:t>Florian </a:t>
            </a:r>
            <a:r>
              <a:rPr lang="de-DE" altLang="de-DE" dirty="0" err="1" smtClean="0"/>
              <a:t>Rottach</a:t>
            </a:r>
            <a:r>
              <a:rPr lang="de-DE" altLang="de-DE" dirty="0" smtClean="0"/>
              <a:t> und Julian Wadephul – 3D-Spieleprogrammierung</a:t>
            </a:r>
            <a:endParaRPr lang="de-DE" altLang="de-DE" dirty="0"/>
          </a:p>
        </p:txBody>
      </p:sp>
      <p:sp>
        <p:nvSpPr>
          <p:cNvPr id="8" name="Datumsplatzhalter 9"/>
          <p:cNvSpPr>
            <a:spLocks noGrp="1"/>
          </p:cNvSpPr>
          <p:nvPr>
            <p:ph type="dt" sz="half" idx="11"/>
          </p:nvPr>
        </p:nvSpPr>
        <p:spPr>
          <a:xfrm>
            <a:off x="612775" y="6443663"/>
            <a:ext cx="1042988" cy="36036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900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5671FD0D-5C3E-40CA-A845-DFAF6558C36F}" type="datetime1">
              <a:rPr lang="de-DE" smtClean="0"/>
              <a:t>31.12.16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948474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Rectangle 1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de-DE" dirty="0" smtClean="0"/>
              <a:t>Florian </a:t>
            </a:r>
            <a:r>
              <a:rPr lang="de-DE" altLang="de-DE" dirty="0" err="1" smtClean="0"/>
              <a:t>Rottach</a:t>
            </a:r>
            <a:r>
              <a:rPr lang="de-DE" altLang="de-DE" dirty="0" smtClean="0"/>
              <a:t> und Julian Wadephul – 3D-Spieleprogrammierung</a:t>
            </a:r>
            <a:endParaRPr lang="de-DE" altLang="de-DE" dirty="0"/>
          </a:p>
        </p:txBody>
      </p:sp>
      <p:sp>
        <p:nvSpPr>
          <p:cNvPr id="4" name="Datumsplatzhalter 9"/>
          <p:cNvSpPr>
            <a:spLocks noGrp="1"/>
          </p:cNvSpPr>
          <p:nvPr>
            <p:ph type="dt" sz="half" idx="2"/>
          </p:nvPr>
        </p:nvSpPr>
        <p:spPr>
          <a:xfrm>
            <a:off x="612775" y="6443663"/>
            <a:ext cx="1042988" cy="36036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900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65C80176-B451-4CDC-A83E-8BA2712CF6E3}" type="datetime1">
              <a:rPr lang="de-DE" smtClean="0"/>
              <a:t>31.12.16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266871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de-DE" dirty="0" smtClean="0"/>
              <a:t>Florian </a:t>
            </a:r>
            <a:r>
              <a:rPr lang="de-DE" altLang="de-DE" dirty="0" err="1" smtClean="0"/>
              <a:t>Rottach</a:t>
            </a:r>
            <a:r>
              <a:rPr lang="de-DE" altLang="de-DE" dirty="0" smtClean="0"/>
              <a:t> und Julian Wadephul – 3D-Spieleprogrammierung</a:t>
            </a:r>
            <a:endParaRPr lang="de-DE" altLang="de-DE" dirty="0"/>
          </a:p>
        </p:txBody>
      </p:sp>
      <p:sp>
        <p:nvSpPr>
          <p:cNvPr id="3" name="Datumsplatzhalter 9"/>
          <p:cNvSpPr>
            <a:spLocks noGrp="1"/>
          </p:cNvSpPr>
          <p:nvPr>
            <p:ph type="dt" sz="half" idx="2"/>
          </p:nvPr>
        </p:nvSpPr>
        <p:spPr>
          <a:xfrm>
            <a:off x="612775" y="6443663"/>
            <a:ext cx="1042988" cy="36036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900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BB2EF331-533D-43E8-98EF-D5E77BEEC685}" type="datetime1">
              <a:rPr lang="de-DE" smtClean="0"/>
              <a:t>31.12.16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530319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de-DE" dirty="0" smtClean="0"/>
              <a:t>Florian </a:t>
            </a:r>
            <a:r>
              <a:rPr lang="de-DE" altLang="de-DE" dirty="0" err="1" smtClean="0"/>
              <a:t>Rottach</a:t>
            </a:r>
            <a:r>
              <a:rPr lang="de-DE" altLang="de-DE" dirty="0" smtClean="0"/>
              <a:t> und Julian Wadephul – 3D-Spieleprogrammierung</a:t>
            </a:r>
            <a:endParaRPr lang="de-DE" altLang="de-DE" dirty="0"/>
          </a:p>
        </p:txBody>
      </p:sp>
      <p:sp>
        <p:nvSpPr>
          <p:cNvPr id="6" name="Datumsplatzhalter 9"/>
          <p:cNvSpPr>
            <a:spLocks noGrp="1"/>
          </p:cNvSpPr>
          <p:nvPr>
            <p:ph type="dt" sz="half" idx="11"/>
          </p:nvPr>
        </p:nvSpPr>
        <p:spPr>
          <a:xfrm>
            <a:off x="612775" y="6443663"/>
            <a:ext cx="1042988" cy="36036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900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377CE587-F783-4721-A2C7-B2525FC3CB84}" type="datetime1">
              <a:rPr lang="de-DE" smtClean="0"/>
              <a:t>31.12.16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741511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de-DE" noProof="0" smtClean="0"/>
              <a:t>Bild auf Platzhalter ziehen oder durch Klicken auf Symbol hinzufügen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de-DE" dirty="0" smtClean="0"/>
              <a:t>Florian </a:t>
            </a:r>
            <a:r>
              <a:rPr lang="de-DE" altLang="de-DE" dirty="0" err="1" smtClean="0"/>
              <a:t>Rottach</a:t>
            </a:r>
            <a:r>
              <a:rPr lang="de-DE" altLang="de-DE" dirty="0" smtClean="0"/>
              <a:t> und Julian Wadephul – 3D-Spieleprogrammierung</a:t>
            </a:r>
            <a:endParaRPr lang="de-DE" altLang="de-DE" dirty="0"/>
          </a:p>
        </p:txBody>
      </p:sp>
      <p:sp>
        <p:nvSpPr>
          <p:cNvPr id="6" name="Datumsplatzhalter 9"/>
          <p:cNvSpPr>
            <a:spLocks noGrp="1"/>
          </p:cNvSpPr>
          <p:nvPr>
            <p:ph type="dt" sz="half" idx="11"/>
          </p:nvPr>
        </p:nvSpPr>
        <p:spPr>
          <a:xfrm>
            <a:off x="612775" y="6443663"/>
            <a:ext cx="1042988" cy="36036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900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405FB47F-7F63-4220-9184-D2D5EDBCAE3E}" type="datetime1">
              <a:rPr lang="de-DE" smtClean="0"/>
              <a:t>31.12.16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97811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4" Type="http://schemas.openxmlformats.org/officeDocument/2006/relationships/image" Target="../media/image2.png"/><Relationship Id="rId15" Type="http://schemas.openxmlformats.org/officeDocument/2006/relationships/image" Target="../media/image3.png"/><Relationship Id="rId16" Type="http://schemas.openxmlformats.org/officeDocument/2006/relationships/image" Target="../media/image4.png"/><Relationship Id="rId17" Type="http://schemas.openxmlformats.org/officeDocument/2006/relationships/image" Target="../media/image5.png"/><Relationship Id="rId18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9" descr="II_rahmen_neu_folge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90525" y="333375"/>
            <a:ext cx="6911975" cy="56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smtClean="0"/>
              <a:t>Folientitel durch klicken hinzufügen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92113" y="1198563"/>
            <a:ext cx="8356600" cy="4894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dirty="0" smtClean="0"/>
              <a:t>Karlsruher Institut für Technologie (KIT).</a:t>
            </a:r>
          </a:p>
          <a:p>
            <a:pPr lvl="1"/>
            <a:r>
              <a:rPr lang="de-DE" altLang="de-DE" dirty="0" smtClean="0"/>
              <a:t>Zweite Ebene</a:t>
            </a:r>
          </a:p>
          <a:p>
            <a:pPr lvl="2"/>
            <a:r>
              <a:rPr lang="de-DE" altLang="de-DE" dirty="0" smtClean="0"/>
              <a:t>Dritte Ebene</a:t>
            </a:r>
          </a:p>
          <a:p>
            <a:pPr lvl="3"/>
            <a:r>
              <a:rPr lang="de-DE" altLang="de-DE" dirty="0" smtClean="0"/>
              <a:t>Vierte Ebene</a:t>
            </a:r>
          </a:p>
          <a:p>
            <a:pPr lvl="4"/>
            <a:r>
              <a:rPr lang="de-DE" altLang="de-DE" dirty="0" smtClean="0"/>
              <a:t>Fünfte Ebene</a:t>
            </a:r>
          </a:p>
        </p:txBody>
      </p:sp>
      <p:sp>
        <p:nvSpPr>
          <p:cNvPr id="1029" name="Text Box 10"/>
          <p:cNvSpPr txBox="1">
            <a:spLocks noChangeArrowheads="1"/>
          </p:cNvSpPr>
          <p:nvPr/>
        </p:nvSpPr>
        <p:spPr bwMode="auto">
          <a:xfrm>
            <a:off x="6011863" y="6453188"/>
            <a:ext cx="2736850" cy="360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50000"/>
              </a:spcBef>
              <a:defRPr/>
            </a:pPr>
            <a:r>
              <a:rPr lang="de-DE" altLang="de-DE" sz="900" dirty="0" smtClean="0"/>
              <a:t>AIFB</a:t>
            </a:r>
          </a:p>
        </p:txBody>
      </p:sp>
      <p:sp>
        <p:nvSpPr>
          <p:cNvPr id="1030" name="Text Box 11"/>
          <p:cNvSpPr txBox="1">
            <a:spLocks noChangeArrowheads="1"/>
          </p:cNvSpPr>
          <p:nvPr/>
        </p:nvSpPr>
        <p:spPr bwMode="auto">
          <a:xfrm>
            <a:off x="250825" y="6445250"/>
            <a:ext cx="325438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fld id="{C9A3BCB7-53F7-4CEB-A9D8-3986DC682D22}" type="slidenum">
              <a:rPr lang="de-DE" altLang="de-DE" sz="900" b="1" smtClean="0"/>
              <a:pPr eaLnBrk="1" hangingPunct="1">
                <a:spcBef>
                  <a:spcPct val="50000"/>
                </a:spcBef>
                <a:defRPr/>
              </a:pPr>
              <a:t>‹Nr.›</a:t>
            </a:fld>
            <a:endParaRPr lang="de-DE" altLang="de-DE" sz="900" b="1" smtClean="0"/>
          </a:p>
        </p:txBody>
      </p:sp>
      <p:pic>
        <p:nvPicPr>
          <p:cNvPr id="1031" name="Picture 13" descr="KIT-Logo-rgb_de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7625" y="333375"/>
            <a:ext cx="1076325" cy="49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6" name="Rectangle 1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701800" y="6445250"/>
            <a:ext cx="4248150" cy="360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sz="900"/>
            </a:lvl1pPr>
          </a:lstStyle>
          <a:p>
            <a:pPr>
              <a:defRPr/>
            </a:pPr>
            <a:r>
              <a:rPr lang="de-DE" altLang="de-DE" dirty="0" smtClean="0"/>
              <a:t>Florian </a:t>
            </a:r>
            <a:r>
              <a:rPr lang="de-DE" altLang="de-DE" dirty="0" err="1" smtClean="0"/>
              <a:t>Rottach</a:t>
            </a:r>
            <a:r>
              <a:rPr lang="de-DE" altLang="de-DE" dirty="0" smtClean="0"/>
              <a:t> und Julian Wadephul – 3D-Spieleprogrammierung</a:t>
            </a:r>
            <a:endParaRPr lang="de-DE" altLang="de-DE" dirty="0"/>
          </a:p>
        </p:txBody>
      </p:sp>
      <p:sp>
        <p:nvSpPr>
          <p:cNvPr id="11" name="Datumsplatzhalter 9"/>
          <p:cNvSpPr>
            <a:spLocks noGrp="1"/>
          </p:cNvSpPr>
          <p:nvPr>
            <p:ph type="dt" sz="half" idx="2"/>
          </p:nvPr>
        </p:nvSpPr>
        <p:spPr>
          <a:xfrm>
            <a:off x="612775" y="6443663"/>
            <a:ext cx="1042988" cy="36036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900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56677EF1-1153-47DE-8676-34AD711244DB}" type="datetime1">
              <a:rPr lang="de-DE" smtClean="0"/>
              <a:t>31.12.16</a:t>
            </a:fld>
            <a:endParaRPr lang="de-DE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</p:sldLayoutIdLst>
  <p:hf sldNum="0"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9pPr>
    </p:titleStyle>
    <p:bodyStyle>
      <a:lvl1pPr marL="314325" indent="-314325" algn="l" rtl="0" eaLnBrk="1" fontAlgn="base" hangingPunct="1">
        <a:spcBef>
          <a:spcPct val="20000"/>
        </a:spcBef>
        <a:spcAft>
          <a:spcPct val="0"/>
        </a:spcAft>
        <a:buBlip>
          <a:blip r:embed="rId15"/>
        </a:buBlip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790575" indent="-314325" algn="l" rtl="0" eaLnBrk="1" fontAlgn="base" hangingPunct="1">
        <a:spcBef>
          <a:spcPct val="20000"/>
        </a:spcBef>
        <a:spcAft>
          <a:spcPct val="0"/>
        </a:spcAft>
        <a:buBlip>
          <a:blip r:embed="rId16"/>
        </a:buBlip>
        <a:defRPr>
          <a:solidFill>
            <a:schemeClr val="tx1"/>
          </a:solidFill>
          <a:latin typeface="+mn-lt"/>
        </a:defRPr>
      </a:lvl2pPr>
      <a:lvl3pPr marL="1209675" indent="-276225" algn="l" rtl="0" eaLnBrk="1" fontAlgn="base" hangingPunct="1">
        <a:spcBef>
          <a:spcPct val="20000"/>
        </a:spcBef>
        <a:spcAft>
          <a:spcPct val="0"/>
        </a:spcAft>
        <a:buBlip>
          <a:blip r:embed="rId17"/>
        </a:buBlip>
        <a:defRPr sz="1600">
          <a:solidFill>
            <a:schemeClr val="tx1"/>
          </a:solidFill>
          <a:latin typeface="+mn-lt"/>
        </a:defRPr>
      </a:lvl3pPr>
      <a:lvl4pPr marL="1657350" indent="-276225" algn="l" rtl="0" eaLnBrk="1" fontAlgn="base" hangingPunct="1">
        <a:spcBef>
          <a:spcPct val="20000"/>
        </a:spcBef>
        <a:spcAft>
          <a:spcPct val="0"/>
        </a:spcAft>
        <a:buBlip>
          <a:blip r:embed="rId17"/>
        </a:buBlip>
        <a:defRPr sz="1600">
          <a:solidFill>
            <a:schemeClr val="tx1"/>
          </a:solidFill>
          <a:latin typeface="+mn-lt"/>
        </a:defRPr>
      </a:lvl4pPr>
      <a:lvl5pPr marL="2095500" indent="-276225" algn="l" rtl="0" eaLnBrk="1" fontAlgn="base" hangingPunct="1">
        <a:spcBef>
          <a:spcPct val="20000"/>
        </a:spcBef>
        <a:spcAft>
          <a:spcPct val="0"/>
        </a:spcAft>
        <a:buBlip>
          <a:blip r:embed="rId17"/>
        </a:buBlip>
        <a:defRPr sz="16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SzPct val="60000"/>
        <a:buBlip>
          <a:blip r:embed="rId18"/>
        </a:buBlip>
        <a:defRPr sz="14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SzPct val="60000"/>
        <a:buBlip>
          <a:blip r:embed="rId18"/>
        </a:buBlip>
        <a:defRPr sz="14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SzPct val="60000"/>
        <a:buBlip>
          <a:blip r:embed="rId18"/>
        </a:buBlip>
        <a:defRPr sz="14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SzPct val="60000"/>
        <a:buBlip>
          <a:blip r:embed="rId18"/>
        </a:buBlip>
        <a:defRPr sz="14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4" Type="http://schemas.openxmlformats.org/officeDocument/2006/relationships/image" Target="../media/image23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image" Target="../media/image32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4" Type="http://schemas.openxmlformats.org/officeDocument/2006/relationships/image" Target="../media/image13.tiff"/><Relationship Id="rId5" Type="http://schemas.openxmlformats.org/officeDocument/2006/relationships/image" Target="../media/image14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395288" y="1412875"/>
            <a:ext cx="8389937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de-DE" altLang="de-DE" sz="2600" b="1" dirty="0" smtClean="0">
                <a:solidFill>
                  <a:schemeClr val="tx2"/>
                </a:solidFill>
              </a:rPr>
              <a:t>3D-Spieleprogrammierung</a:t>
            </a:r>
            <a:r>
              <a:rPr lang="de-DE" altLang="de-DE" sz="2600" b="1" dirty="0">
                <a:solidFill>
                  <a:schemeClr val="tx2"/>
                </a:solidFill>
              </a:rPr>
              <a:t/>
            </a:r>
            <a:br>
              <a:rPr lang="de-DE" altLang="de-DE" sz="2600" b="1" dirty="0">
                <a:solidFill>
                  <a:schemeClr val="tx2"/>
                </a:solidFill>
              </a:rPr>
            </a:br>
            <a:r>
              <a:rPr lang="de-DE" altLang="de-DE" sz="2600" b="1" dirty="0" err="1" smtClean="0">
                <a:solidFill>
                  <a:schemeClr val="tx2"/>
                </a:solidFill>
              </a:rPr>
              <a:t>jMonkeyEngine</a:t>
            </a:r>
            <a:endParaRPr lang="de-DE" altLang="de-DE" sz="2600" b="1" dirty="0">
              <a:solidFill>
                <a:schemeClr val="tx2"/>
              </a:solidFill>
            </a:endParaRPr>
          </a:p>
        </p:txBody>
      </p:sp>
      <p:sp>
        <p:nvSpPr>
          <p:cNvPr id="3075" name="Rectangle 3"/>
          <p:cNvSpPr>
            <a:spLocks noChangeArrowheads="1"/>
          </p:cNvSpPr>
          <p:nvPr/>
        </p:nvSpPr>
        <p:spPr bwMode="auto">
          <a:xfrm>
            <a:off x="396875" y="2349500"/>
            <a:ext cx="8370888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buBlip>
                <a:blip r:embed="rId2"/>
              </a:buBlip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Blip>
                <a:blip r:embed="rId3"/>
              </a:buBlip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Blip>
                <a:blip r:embed="rId4"/>
              </a:buBlip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Blip>
                <a:blip r:embed="rId4"/>
              </a:buBlip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Blip>
                <a:blip r:embed="rId4"/>
              </a:buBlip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de-DE" altLang="de-DE" sz="1600" b="1" dirty="0" smtClean="0">
                <a:solidFill>
                  <a:srgbClr val="000000"/>
                </a:solidFill>
              </a:rPr>
              <a:t>Florian </a:t>
            </a:r>
            <a:r>
              <a:rPr lang="de-DE" altLang="de-DE" sz="1600" b="1" dirty="0" err="1" smtClean="0">
                <a:solidFill>
                  <a:srgbClr val="000000"/>
                </a:solidFill>
              </a:rPr>
              <a:t>Rottach</a:t>
            </a:r>
            <a:r>
              <a:rPr lang="de-DE" altLang="de-DE" sz="1600" b="1" dirty="0" smtClean="0">
                <a:solidFill>
                  <a:srgbClr val="000000"/>
                </a:solidFill>
              </a:rPr>
              <a:t> und Julian Wadephul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de-DE" altLang="de-DE" sz="1600" b="1" dirty="0" smtClean="0">
                <a:solidFill>
                  <a:srgbClr val="000000"/>
                </a:solidFill>
              </a:rPr>
              <a:t>Seminar Programmieren 3 – Betriebliche Informationssysteme</a:t>
            </a:r>
            <a:endParaRPr lang="de-DE" altLang="de-DE" sz="1600" b="1" dirty="0">
              <a:solidFill>
                <a:srgbClr val="000000"/>
              </a:solidFill>
            </a:endParaRPr>
          </a:p>
          <a:p>
            <a:pPr>
              <a:spcBef>
                <a:spcPct val="0"/>
              </a:spcBef>
              <a:buFontTx/>
              <a:buNone/>
            </a:pPr>
            <a:endParaRPr lang="de-DE" altLang="de-DE" sz="1600" b="1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Start Screen</a:t>
            </a:r>
            <a:endParaRPr lang="de-DE" dirty="0"/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41233" y="1198563"/>
            <a:ext cx="3858359" cy="4894262"/>
          </a:xfrm>
          <a:prstGeom prst="rect">
            <a:avLst/>
          </a:prstGeom>
        </p:spPr>
      </p:pic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de-DE" smtClean="0"/>
              <a:t>Florian Rottach und Julian Wadephul – 3D-Spieleprogrammierung</a:t>
            </a:r>
            <a:endParaRPr lang="de-DE" alt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AF4B9F38-77DF-4311-AB3B-1FE9C203202B}" type="datetime1">
              <a:rPr lang="de-DE" smtClean="0"/>
              <a:t>01.01.17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30167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Modelle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91864" y="1198563"/>
            <a:ext cx="8356600" cy="4894262"/>
          </a:xfrm>
        </p:spPr>
        <p:txBody>
          <a:bodyPr/>
          <a:lstStyle/>
          <a:p>
            <a:endParaRPr lang="de-DE" dirty="0"/>
          </a:p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  <a:p>
            <a:r>
              <a:rPr lang="de-DE" dirty="0" err="1" smtClean="0"/>
              <a:t>Spatials</a:t>
            </a:r>
            <a:endParaRPr lang="de-DE" dirty="0" smtClean="0"/>
          </a:p>
          <a:p>
            <a:pPr lvl="1"/>
            <a:r>
              <a:rPr lang="de-DE" dirty="0" smtClean="0"/>
              <a:t>enthalten Ort, Rotation, Skalierung</a:t>
            </a:r>
          </a:p>
          <a:p>
            <a:pPr lvl="1"/>
            <a:r>
              <a:rPr lang="de-DE" dirty="0" smtClean="0"/>
              <a:t>können geladen, gespeichert und verändert werden</a:t>
            </a:r>
          </a:p>
          <a:p>
            <a:pPr lvl="1"/>
            <a:r>
              <a:rPr lang="de-DE" dirty="0" smtClean="0"/>
              <a:t>Überbegriff über Modelle</a:t>
            </a:r>
          </a:p>
          <a:p>
            <a:r>
              <a:rPr lang="de-DE" dirty="0" err="1" smtClean="0"/>
              <a:t>Node</a:t>
            </a:r>
            <a:r>
              <a:rPr lang="de-DE" dirty="0" smtClean="0"/>
              <a:t> und </a:t>
            </a:r>
            <a:r>
              <a:rPr lang="de-DE" dirty="0" err="1" smtClean="0"/>
              <a:t>Geometry</a:t>
            </a:r>
            <a:r>
              <a:rPr lang="de-DE" dirty="0" smtClean="0"/>
              <a:t> erben von </a:t>
            </a:r>
            <a:r>
              <a:rPr lang="de-DE" dirty="0" err="1" smtClean="0"/>
              <a:t>Spatial</a:t>
            </a:r>
            <a:endParaRPr lang="de-DE" dirty="0" smtClean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de-DE" smtClean="0"/>
              <a:t>Florian Rottach und Julian Wadephul – 3D-Spieleprogrammierung</a:t>
            </a:r>
            <a:endParaRPr lang="de-DE" alt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AF4B9F38-77DF-4311-AB3B-1FE9C203202B}" type="datetime1">
              <a:rPr lang="de-DE" smtClean="0"/>
              <a:t>01.01.17</a:t>
            </a:fld>
            <a:endParaRPr lang="de-DE" dirty="0"/>
          </a:p>
        </p:txBody>
      </p:sp>
      <p:graphicFrame>
        <p:nvGraphicFramePr>
          <p:cNvPr id="6" name="Tabel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1389567"/>
              </p:ext>
            </p:extLst>
          </p:nvPr>
        </p:nvGraphicFramePr>
        <p:xfrm>
          <a:off x="390525" y="1198563"/>
          <a:ext cx="8358188" cy="23857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79094"/>
                <a:gridCol w="4179094"/>
              </a:tblGrid>
              <a:tr h="251992">
                <a:tc>
                  <a:txBody>
                    <a:bodyPr/>
                    <a:lstStyle/>
                    <a:p>
                      <a:r>
                        <a:rPr lang="de-DE" sz="1600" dirty="0" smtClean="0"/>
                        <a:t>Was</a:t>
                      </a:r>
                      <a:r>
                        <a:rPr lang="de-DE" sz="1600" baseline="0" dirty="0" smtClean="0"/>
                        <a:t> wir möchten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 smtClean="0"/>
                        <a:t>in JME3</a:t>
                      </a:r>
                      <a:endParaRPr lang="de-DE" sz="1600" dirty="0"/>
                    </a:p>
                  </a:txBody>
                  <a:tcPr/>
                </a:tc>
              </a:tr>
              <a:tr h="621350">
                <a:tc>
                  <a:txBody>
                    <a:bodyPr/>
                    <a:lstStyle/>
                    <a:p>
                      <a:r>
                        <a:rPr lang="de-DE" sz="1600" dirty="0" smtClean="0"/>
                        <a:t>Modelle erstellen (Spieler, Gebäude, ...) 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i="1" dirty="0" err="1" smtClean="0"/>
                        <a:t>create</a:t>
                      </a:r>
                      <a:r>
                        <a:rPr lang="de-DE" sz="1600" i="1" dirty="0" smtClean="0"/>
                        <a:t> </a:t>
                      </a:r>
                      <a:r>
                        <a:rPr lang="de-DE" sz="1600" i="1" dirty="0" err="1" smtClean="0"/>
                        <a:t>Spatials</a:t>
                      </a:r>
                      <a:r>
                        <a:rPr lang="de-DE" sz="1600" i="1" dirty="0" smtClean="0"/>
                        <a:t> like Geometries</a:t>
                      </a:r>
                      <a:endParaRPr lang="de-DE" sz="1600" dirty="0" smtClean="0"/>
                    </a:p>
                    <a:p>
                      <a:endParaRPr lang="de-DE" sz="1600" dirty="0"/>
                    </a:p>
                  </a:txBody>
                  <a:tcPr/>
                </a:tc>
              </a:tr>
              <a:tr h="621350">
                <a:tc>
                  <a:txBody>
                    <a:bodyPr/>
                    <a:lstStyle/>
                    <a:p>
                      <a:r>
                        <a:rPr lang="de-DE" sz="1600" dirty="0" smtClean="0"/>
                        <a:t>Modelle der Scene hinzufügen 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i="1" dirty="0" err="1" smtClean="0"/>
                        <a:t>attach</a:t>
                      </a:r>
                      <a:r>
                        <a:rPr lang="de-DE" sz="1600" i="1" dirty="0" smtClean="0"/>
                        <a:t> </a:t>
                      </a:r>
                      <a:r>
                        <a:rPr lang="de-DE" sz="1600" i="1" dirty="0" err="1" smtClean="0"/>
                        <a:t>to</a:t>
                      </a:r>
                      <a:r>
                        <a:rPr lang="de-DE" sz="1600" i="1" dirty="0" smtClean="0"/>
                        <a:t> </a:t>
                      </a:r>
                      <a:r>
                        <a:rPr lang="de-DE" sz="1600" i="1" dirty="0" err="1" smtClean="0"/>
                        <a:t>rootNode</a:t>
                      </a:r>
                      <a:r>
                        <a:rPr lang="de-DE" sz="1600" i="1" dirty="0" smtClean="0"/>
                        <a:t>, </a:t>
                      </a:r>
                      <a:r>
                        <a:rPr lang="de-DE" sz="1600" i="1" dirty="0" err="1" smtClean="0"/>
                        <a:t>detach</a:t>
                      </a:r>
                      <a:r>
                        <a:rPr lang="de-DE" sz="1600" i="1" dirty="0" smtClean="0"/>
                        <a:t> </a:t>
                      </a:r>
                      <a:r>
                        <a:rPr lang="de-DE" sz="1600" i="1" dirty="0" err="1" smtClean="0"/>
                        <a:t>from</a:t>
                      </a:r>
                      <a:r>
                        <a:rPr lang="de-DE" sz="1600" i="1" baseline="0" dirty="0" smtClean="0"/>
                        <a:t> </a:t>
                      </a:r>
                      <a:r>
                        <a:rPr lang="de-DE" sz="1600" i="1" dirty="0" err="1" smtClean="0"/>
                        <a:t>rootNode</a:t>
                      </a:r>
                      <a:endParaRPr lang="de-DE" sz="1600" dirty="0" smtClean="0"/>
                    </a:p>
                    <a:p>
                      <a:endParaRPr lang="de-DE" sz="1600" dirty="0"/>
                    </a:p>
                  </a:txBody>
                  <a:tcPr/>
                </a:tc>
              </a:tr>
              <a:tr h="807754"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dirty="0" smtClean="0"/>
                        <a:t>Modelle verschieben, skalieren, drehen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i="1" dirty="0" err="1" smtClean="0"/>
                        <a:t>translate</a:t>
                      </a:r>
                      <a:r>
                        <a:rPr lang="de-DE" sz="1600" i="1" dirty="0" smtClean="0"/>
                        <a:t>,</a:t>
                      </a:r>
                      <a:r>
                        <a:rPr lang="de-DE" sz="1600" i="1" baseline="0" dirty="0" smtClean="0"/>
                        <a:t> </a:t>
                      </a:r>
                      <a:r>
                        <a:rPr lang="de-DE" sz="1600" i="1" dirty="0" err="1" smtClean="0"/>
                        <a:t>scale</a:t>
                      </a:r>
                      <a:r>
                        <a:rPr lang="de-DE" sz="1600" i="1" dirty="0" smtClean="0"/>
                        <a:t>,</a:t>
                      </a:r>
                      <a:r>
                        <a:rPr lang="de-DE" sz="1600" i="1" baseline="0" dirty="0" smtClean="0"/>
                        <a:t> </a:t>
                      </a:r>
                      <a:r>
                        <a:rPr lang="de-DE" sz="1600" i="1" baseline="0" dirty="0" err="1" smtClean="0"/>
                        <a:t>rotate</a:t>
                      </a:r>
                      <a:endParaRPr lang="de-DE" sz="1600" i="1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1268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Assets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Assets: alle </a:t>
            </a:r>
            <a:r>
              <a:rPr lang="de-DE" dirty="0" err="1" smtClean="0"/>
              <a:t>multimedia</a:t>
            </a:r>
            <a:r>
              <a:rPr lang="de-DE" dirty="0" smtClean="0"/>
              <a:t> Dateien (Modelle, Materialien, Texturen, Scenes, Musik und Soundfiles, Schriftarten)</a:t>
            </a:r>
          </a:p>
          <a:p>
            <a:r>
              <a:rPr lang="de-DE" dirty="0" err="1" smtClean="0"/>
              <a:t>AssetManager</a:t>
            </a:r>
            <a:r>
              <a:rPr lang="de-DE" dirty="0" smtClean="0"/>
              <a:t>: hilft, die Assets zugänglich zu machen</a:t>
            </a:r>
          </a:p>
          <a:p>
            <a:pPr lvl="1"/>
            <a:r>
              <a:rPr lang="de-DE" dirty="0" smtClean="0"/>
              <a:t>kann Dateien laden (vom Pfad, aus dem </a:t>
            </a:r>
            <a:r>
              <a:rPr lang="de-DE" dirty="0" err="1" smtClean="0"/>
              <a:t>assets</a:t>
            </a:r>
            <a:r>
              <a:rPr lang="de-DE" dirty="0" smtClean="0"/>
              <a:t> Ordner)</a:t>
            </a:r>
          </a:p>
          <a:p>
            <a:endParaRPr lang="de-DE" dirty="0" smtClean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de-DE" smtClean="0"/>
              <a:t>Florian Rottach und Julian Wadephul – 3D-Spieleprogrammierung</a:t>
            </a:r>
            <a:endParaRPr lang="de-DE" alt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AF4B9F38-77DF-4311-AB3B-1FE9C203202B}" type="datetime1">
              <a:rPr lang="de-DE" smtClean="0"/>
              <a:t>01.01.17</a:t>
            </a:fld>
            <a:endParaRPr lang="de-DE" dirty="0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56" y="2636912"/>
            <a:ext cx="6191473" cy="2454369"/>
          </a:xfrm>
          <a:prstGeom prst="rect">
            <a:avLst/>
          </a:prstGeom>
        </p:spPr>
      </p:pic>
      <p:pic>
        <p:nvPicPr>
          <p:cNvPr id="7" name="Bild 6"/>
          <p:cNvPicPr>
            <a:picLocks noChangeAspect="1"/>
          </p:cNvPicPr>
          <p:nvPr/>
        </p:nvPicPr>
        <p:blipFill rotWithShape="1">
          <a:blip r:embed="rId3"/>
          <a:srcRect b="16883"/>
          <a:stretch/>
        </p:blipFill>
        <p:spPr>
          <a:xfrm>
            <a:off x="1403648" y="5218409"/>
            <a:ext cx="5472608" cy="1049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51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Textures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de-DE" smtClean="0"/>
              <a:t>Florian Rottach und Julian Wadephul – 3D-Spieleprogrammierung</a:t>
            </a:r>
            <a:endParaRPr lang="de-DE" alt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AF4B9F38-77DF-4311-AB3B-1FE9C203202B}" type="datetime1">
              <a:rPr lang="de-DE" smtClean="0"/>
              <a:t>01.01.17</a:t>
            </a:fld>
            <a:endParaRPr lang="de-DE" dirty="0"/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2041" y="1520664"/>
            <a:ext cx="3816672" cy="3816672"/>
          </a:xfrm>
          <a:prstGeom prst="rect">
            <a:avLst/>
          </a:prstGeom>
        </p:spPr>
      </p:pic>
      <p:pic>
        <p:nvPicPr>
          <p:cNvPr id="8" name="Bild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605" y="1521693"/>
            <a:ext cx="3921167" cy="3814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33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Modelle laden und der </a:t>
            </a:r>
            <a:r>
              <a:rPr lang="de-DE" dirty="0" err="1" smtClean="0"/>
              <a:t>rootNode</a:t>
            </a:r>
            <a:r>
              <a:rPr lang="de-DE" dirty="0" smtClean="0"/>
              <a:t> hinzufügen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de-DE" smtClean="0"/>
              <a:t>Florian Rottach und Julian Wadephul – 3D-Spieleprogrammierung</a:t>
            </a:r>
            <a:endParaRPr lang="de-DE" alt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AF4B9F38-77DF-4311-AB3B-1FE9C203202B}" type="datetime1">
              <a:rPr lang="de-DE" smtClean="0"/>
              <a:t>01.01.17</a:t>
            </a:fld>
            <a:endParaRPr lang="de-DE" dirty="0"/>
          </a:p>
        </p:txBody>
      </p:sp>
      <p:pic>
        <p:nvPicPr>
          <p:cNvPr id="12" name="Bild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640" y="1198563"/>
            <a:ext cx="5835544" cy="4922348"/>
          </a:xfrm>
          <a:prstGeom prst="rect">
            <a:avLst/>
          </a:prstGeom>
        </p:spPr>
      </p:pic>
      <p:pic>
        <p:nvPicPr>
          <p:cNvPr id="11" name="Bild 10"/>
          <p:cNvPicPr>
            <a:picLocks noChangeAspect="1"/>
          </p:cNvPicPr>
          <p:nvPr/>
        </p:nvPicPr>
        <p:blipFill rotWithShape="1">
          <a:blip r:embed="rId3"/>
          <a:srcRect l="31100" t="24800" r="31100" b="27321"/>
          <a:stretch/>
        </p:blipFill>
        <p:spPr>
          <a:xfrm>
            <a:off x="5293911" y="3356521"/>
            <a:ext cx="3456384" cy="2736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621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Scene</a:t>
            </a:r>
            <a:endParaRPr lang="de-DE" dirty="0"/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2113" y="1510942"/>
            <a:ext cx="8356600" cy="4269504"/>
          </a:xfrm>
          <a:prstGeom prst="rect">
            <a:avLst/>
          </a:prstGeom>
        </p:spPr>
      </p:pic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de-DE" smtClean="0"/>
              <a:t>Florian Rottach und Julian Wadephul – 3D-Spieleprogrammierung</a:t>
            </a:r>
            <a:endParaRPr lang="de-DE" alt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AF4B9F38-77DF-4311-AB3B-1FE9C203202B}" type="datetime1">
              <a:rPr lang="de-DE" smtClean="0"/>
              <a:t>31.12.16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17335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Progman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92113" y="1198563"/>
            <a:ext cx="6628159" cy="4894262"/>
          </a:xfrm>
        </p:spPr>
        <p:txBody>
          <a:bodyPr/>
          <a:lstStyle/>
          <a:p>
            <a:r>
              <a:rPr lang="de-DE" dirty="0" smtClean="0"/>
              <a:t>erscheint </a:t>
            </a:r>
            <a:r>
              <a:rPr lang="de-DE" dirty="0"/>
              <a:t>um den Spieler zu </a:t>
            </a:r>
            <a:r>
              <a:rPr lang="de-DE" dirty="0" smtClean="0"/>
              <a:t>erschrecken</a:t>
            </a:r>
          </a:p>
          <a:p>
            <a:endParaRPr lang="de-DE" dirty="0" smtClean="0"/>
          </a:p>
          <a:p>
            <a:r>
              <a:rPr lang="de-DE" dirty="0" smtClean="0"/>
              <a:t>hat verschiedene States in denen er sich befinden kann</a:t>
            </a:r>
            <a:endParaRPr lang="de-DE" dirty="0"/>
          </a:p>
          <a:p>
            <a:pPr lvl="1"/>
            <a:r>
              <a:rPr lang="de-DE" dirty="0" err="1" smtClean="0"/>
              <a:t>moving</a:t>
            </a:r>
            <a:endParaRPr lang="de-DE" dirty="0" smtClean="0"/>
          </a:p>
          <a:p>
            <a:pPr lvl="1"/>
            <a:r>
              <a:rPr lang="de-DE" dirty="0" smtClean="0"/>
              <a:t>shocking</a:t>
            </a:r>
          </a:p>
          <a:p>
            <a:pPr lvl="1"/>
            <a:r>
              <a:rPr lang="de-DE" dirty="0" err="1" smtClean="0"/>
              <a:t>EyeContact</a:t>
            </a:r>
            <a:endParaRPr lang="de-DE" dirty="0" smtClean="0"/>
          </a:p>
          <a:p>
            <a:pPr lvl="1"/>
            <a:r>
              <a:rPr lang="de-DE" dirty="0" err="1" smtClean="0"/>
              <a:t>catching</a:t>
            </a:r>
            <a:endParaRPr lang="de-DE" dirty="0" smtClean="0"/>
          </a:p>
          <a:p>
            <a:pPr lvl="1"/>
            <a:r>
              <a:rPr lang="de-DE" dirty="0" err="1" smtClean="0"/>
              <a:t>catched</a:t>
            </a:r>
            <a:endParaRPr lang="de-DE" dirty="0" smtClean="0"/>
          </a:p>
          <a:p>
            <a:endParaRPr lang="de-DE" dirty="0" smtClean="0"/>
          </a:p>
          <a:p>
            <a:r>
              <a:rPr lang="de-DE" dirty="0" smtClean="0"/>
              <a:t>Dabei werden die States abhängig vom Abstand und der Benutzereingabe berechnet</a:t>
            </a:r>
          </a:p>
          <a:p>
            <a:endParaRPr lang="de-DE" dirty="0" smtClean="0"/>
          </a:p>
          <a:p>
            <a:r>
              <a:rPr lang="de-DE" dirty="0" smtClean="0"/>
              <a:t>Wenn der Spieler von dem </a:t>
            </a:r>
            <a:r>
              <a:rPr lang="de-DE" dirty="0" err="1" smtClean="0"/>
              <a:t>Progman</a:t>
            </a:r>
            <a:r>
              <a:rPr lang="de-DE" dirty="0" smtClean="0"/>
              <a:t> gefangen wurde, endet das Spiel</a:t>
            </a:r>
          </a:p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de-DE" smtClean="0"/>
              <a:t>Florian Rottach und Julian Wadephul – 3D-Spieleprogrammierung</a:t>
            </a:r>
            <a:endParaRPr lang="de-DE" alt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AF4B9F38-77DF-4311-AB3B-1FE9C203202B}" type="datetime1">
              <a:rPr lang="de-DE" smtClean="0"/>
              <a:t>31.12.16</a:t>
            </a:fld>
            <a:endParaRPr lang="de-DE" dirty="0"/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0272" y="1340768"/>
            <a:ext cx="1897428" cy="4196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356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Kritik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“Sehr gute Dokumentation“ eben nicht sehr gut</a:t>
            </a:r>
          </a:p>
          <a:p>
            <a:r>
              <a:rPr lang="de-DE" dirty="0" smtClean="0"/>
              <a:t>Viele Forenbeiträge veraltet und nicht mehr verfügbar</a:t>
            </a:r>
          </a:p>
          <a:p>
            <a:r>
              <a:rPr lang="de-DE" dirty="0" smtClean="0"/>
              <a:t>Viele Bugs innerhalb der SDK 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de-DE" smtClean="0"/>
              <a:t>Florian Rottach und Julian Wadephul – 3D-Spieleprogrammierung</a:t>
            </a:r>
            <a:endParaRPr lang="de-DE" alt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AF4B9F38-77DF-4311-AB3B-1FE9C203202B}" type="datetime1">
              <a:rPr lang="de-DE" smtClean="0"/>
              <a:t>31.12.16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900222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Probleme mit </a:t>
            </a:r>
            <a:r>
              <a:rPr lang="de-DE" dirty="0" err="1" smtClean="0"/>
              <a:t>jMonkey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de-DE" smtClean="0"/>
              <a:t>Florian Rottach und Julian Wadephul – 3D-Spieleprogrammierung</a:t>
            </a:r>
            <a:endParaRPr lang="de-DE" alt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AF4B9F38-77DF-4311-AB3B-1FE9C203202B}" type="datetime1">
              <a:rPr lang="de-DE" smtClean="0"/>
              <a:t>31.12.16</a:t>
            </a:fld>
            <a:endParaRPr lang="de-DE" dirty="0"/>
          </a:p>
        </p:txBody>
      </p:sp>
      <p:pic>
        <p:nvPicPr>
          <p:cNvPr id="8" name="Bild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8560" y="1212897"/>
            <a:ext cx="3870153" cy="2382415"/>
          </a:xfrm>
          <a:prstGeom prst="rect">
            <a:avLst/>
          </a:prstGeom>
        </p:spPr>
      </p:pic>
      <p:pic>
        <p:nvPicPr>
          <p:cNvPr id="10" name="Bild 9"/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390525" y="3317131"/>
            <a:ext cx="3199899" cy="2857053"/>
          </a:xfrm>
          <a:prstGeom prst="rect">
            <a:avLst/>
          </a:prstGeom>
        </p:spPr>
      </p:pic>
      <p:pic>
        <p:nvPicPr>
          <p:cNvPr id="11" name="Bild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4048" y="3504078"/>
            <a:ext cx="3407873" cy="2700121"/>
          </a:xfrm>
          <a:prstGeom prst="rect">
            <a:avLst/>
          </a:prstGeom>
        </p:spPr>
      </p:pic>
      <p:cxnSp>
        <p:nvCxnSpPr>
          <p:cNvPr id="14" name="Gerade Verbindung mit Pfeil 13"/>
          <p:cNvCxnSpPr/>
          <p:nvPr/>
        </p:nvCxnSpPr>
        <p:spPr>
          <a:xfrm flipH="1" flipV="1">
            <a:off x="6660232" y="6092825"/>
            <a:ext cx="1584176" cy="35083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Bild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93238" y="2068453"/>
            <a:ext cx="2484528" cy="1265703"/>
          </a:xfrm>
          <a:prstGeom prst="rect">
            <a:avLst/>
          </a:prstGeom>
        </p:spPr>
      </p:pic>
      <p:pic>
        <p:nvPicPr>
          <p:cNvPr id="6" name="Bild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0525" y="1198563"/>
            <a:ext cx="2415666" cy="1150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8491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Agenda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altLang="de-DE" dirty="0"/>
              <a:t>Theoretische Grundlagen</a:t>
            </a:r>
          </a:p>
          <a:p>
            <a:pPr lvl="1"/>
            <a:r>
              <a:rPr lang="de-DE" altLang="de-DE" dirty="0"/>
              <a:t>Allgemeiner Aufbau von 3D </a:t>
            </a:r>
            <a:r>
              <a:rPr lang="de-DE" altLang="de-DE" dirty="0" smtClean="0"/>
              <a:t>Spielen F</a:t>
            </a:r>
            <a:endParaRPr lang="de-DE" altLang="de-DE" dirty="0"/>
          </a:p>
          <a:p>
            <a:pPr lvl="1"/>
            <a:r>
              <a:rPr lang="de-DE" altLang="de-DE" dirty="0"/>
              <a:t>Funktionsweise und Aufbau von Game </a:t>
            </a:r>
            <a:r>
              <a:rPr lang="de-DE" altLang="de-DE" dirty="0" err="1" smtClean="0"/>
              <a:t>Engines</a:t>
            </a:r>
            <a:r>
              <a:rPr lang="de-DE" altLang="de-DE" dirty="0" smtClean="0"/>
              <a:t> F</a:t>
            </a:r>
            <a:endParaRPr lang="de-DE" altLang="de-DE" dirty="0"/>
          </a:p>
          <a:p>
            <a:pPr lvl="1"/>
            <a:r>
              <a:rPr lang="de-DE" altLang="de-DE" dirty="0"/>
              <a:t>Die </a:t>
            </a:r>
            <a:r>
              <a:rPr lang="de-DE" altLang="de-DE" dirty="0" err="1" smtClean="0"/>
              <a:t>jMonkeyEngine</a:t>
            </a:r>
            <a:r>
              <a:rPr lang="de-DE" altLang="de-DE" dirty="0" smtClean="0"/>
              <a:t> J</a:t>
            </a:r>
            <a:endParaRPr lang="de-DE" altLang="de-DE" dirty="0"/>
          </a:p>
          <a:p>
            <a:pPr lvl="2"/>
            <a:r>
              <a:rPr lang="de-DE" altLang="de-DE" dirty="0"/>
              <a:t>Die </a:t>
            </a:r>
            <a:r>
              <a:rPr lang="de-DE" altLang="de-DE" dirty="0" err="1" smtClean="0"/>
              <a:t>SimpleApplication</a:t>
            </a:r>
            <a:r>
              <a:rPr lang="de-DE" altLang="de-DE" dirty="0" smtClean="0"/>
              <a:t> </a:t>
            </a:r>
            <a:r>
              <a:rPr lang="de-DE" altLang="de-DE" dirty="0"/>
              <a:t>Klasse</a:t>
            </a:r>
          </a:p>
          <a:p>
            <a:pPr lvl="2"/>
            <a:r>
              <a:rPr lang="de-DE" altLang="de-DE" dirty="0"/>
              <a:t>Modelle und Assets</a:t>
            </a:r>
          </a:p>
          <a:p>
            <a:r>
              <a:rPr lang="de-DE" altLang="de-DE" dirty="0" err="1"/>
              <a:t>Progman</a:t>
            </a:r>
            <a:r>
              <a:rPr lang="de-DE" altLang="de-DE" dirty="0"/>
              <a:t> – Find </a:t>
            </a:r>
            <a:r>
              <a:rPr lang="de-DE" altLang="de-DE" dirty="0" err="1"/>
              <a:t>the</a:t>
            </a:r>
            <a:r>
              <a:rPr lang="de-DE" altLang="de-DE" dirty="0"/>
              <a:t> </a:t>
            </a:r>
            <a:r>
              <a:rPr lang="de-DE" altLang="de-DE" dirty="0" err="1"/>
              <a:t>nine</a:t>
            </a:r>
            <a:r>
              <a:rPr lang="de-DE" altLang="de-DE" dirty="0"/>
              <a:t> Books</a:t>
            </a:r>
          </a:p>
          <a:p>
            <a:pPr marL="733425" lvl="2">
              <a:buBlip>
                <a:blip r:embed="rId2"/>
              </a:buBlip>
            </a:pPr>
            <a:r>
              <a:rPr lang="de-DE" altLang="de-DE" dirty="0" smtClean="0"/>
              <a:t>Scene J</a:t>
            </a:r>
            <a:endParaRPr lang="de-DE" altLang="de-DE" dirty="0"/>
          </a:p>
          <a:p>
            <a:pPr marL="733425" lvl="2">
              <a:buBlip>
                <a:blip r:embed="rId2"/>
              </a:buBlip>
            </a:pPr>
            <a:r>
              <a:rPr lang="de-DE" altLang="de-DE" dirty="0" err="1" smtClean="0"/>
              <a:t>Progman</a:t>
            </a:r>
            <a:r>
              <a:rPr lang="de-DE" altLang="de-DE" dirty="0" smtClean="0"/>
              <a:t> J</a:t>
            </a:r>
            <a:endParaRPr lang="de-DE" altLang="de-DE" dirty="0"/>
          </a:p>
          <a:p>
            <a:pPr marL="733425" lvl="2">
              <a:buBlip>
                <a:blip r:embed="rId2"/>
              </a:buBlip>
            </a:pPr>
            <a:r>
              <a:rPr lang="de-DE" altLang="de-DE" dirty="0" err="1" smtClean="0"/>
              <a:t>Forest</a:t>
            </a:r>
            <a:r>
              <a:rPr lang="de-DE" altLang="de-DE" dirty="0" smtClean="0"/>
              <a:t> J</a:t>
            </a:r>
            <a:endParaRPr lang="de-DE" altLang="de-DE" dirty="0"/>
          </a:p>
          <a:p>
            <a:pPr marL="733425" lvl="2">
              <a:buBlip>
                <a:blip r:embed="rId2"/>
              </a:buBlip>
            </a:pPr>
            <a:r>
              <a:rPr lang="de-DE" altLang="de-DE" dirty="0" smtClean="0"/>
              <a:t>Items F</a:t>
            </a:r>
            <a:endParaRPr lang="de-DE" altLang="de-DE" dirty="0"/>
          </a:p>
          <a:p>
            <a:pPr marL="733425" lvl="2">
              <a:buBlip>
                <a:blip r:embed="rId2"/>
              </a:buBlip>
            </a:pPr>
            <a:r>
              <a:rPr lang="de-DE" altLang="de-DE" dirty="0"/>
              <a:t>Regen, Nebel und </a:t>
            </a:r>
            <a:r>
              <a:rPr lang="de-DE" altLang="de-DE" dirty="0" smtClean="0"/>
              <a:t>Feuer F</a:t>
            </a:r>
          </a:p>
          <a:p>
            <a:pPr marL="733425" lvl="2">
              <a:buBlip>
                <a:blip r:embed="rId2"/>
              </a:buBlip>
            </a:pPr>
            <a:r>
              <a:rPr lang="de-DE" altLang="de-DE" dirty="0" smtClean="0"/>
              <a:t>Audio F</a:t>
            </a:r>
            <a:endParaRPr lang="de-DE" altLang="de-DE" dirty="0"/>
          </a:p>
          <a:p>
            <a:r>
              <a:rPr lang="de-DE" altLang="de-DE" dirty="0"/>
              <a:t>Workshop</a:t>
            </a:r>
          </a:p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de-DE" smtClean="0"/>
              <a:t>Florian Rottach und Julian Wadephul – 3D-Spieleprogrammierung</a:t>
            </a:r>
            <a:endParaRPr lang="de-DE" alt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AF4B9F38-77DF-4311-AB3B-1FE9C203202B}" type="datetime1">
              <a:rPr lang="de-DE" smtClean="0"/>
              <a:t>31.12.16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06619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Die </a:t>
            </a:r>
            <a:r>
              <a:rPr lang="de-DE" dirty="0" err="1" smtClean="0"/>
              <a:t>jMonkey</a:t>
            </a:r>
            <a:r>
              <a:rPr lang="de-DE" dirty="0" smtClean="0"/>
              <a:t> Engine 3.0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open-</a:t>
            </a:r>
            <a:r>
              <a:rPr lang="de-DE" dirty="0" err="1"/>
              <a:t>source</a:t>
            </a:r>
            <a:r>
              <a:rPr lang="de-DE" dirty="0"/>
              <a:t> Game </a:t>
            </a:r>
            <a:r>
              <a:rPr lang="de-DE" dirty="0" smtClean="0"/>
              <a:t>Engine</a:t>
            </a:r>
          </a:p>
          <a:p>
            <a:r>
              <a:rPr lang="de-DE" dirty="0" smtClean="0"/>
              <a:t>Basiert auf </a:t>
            </a:r>
            <a:r>
              <a:rPr lang="de-DE" dirty="0" err="1" smtClean="0"/>
              <a:t>NetBeans</a:t>
            </a:r>
            <a:endParaRPr lang="de-DE" dirty="0" smtClean="0"/>
          </a:p>
          <a:p>
            <a:r>
              <a:rPr lang="de-DE" dirty="0" smtClean="0"/>
              <a:t>BSD-Lizenz</a:t>
            </a:r>
          </a:p>
          <a:p>
            <a:r>
              <a:rPr lang="de-DE" dirty="0" smtClean="0"/>
              <a:t>„sehr </a:t>
            </a:r>
            <a:r>
              <a:rPr lang="de-DE" dirty="0"/>
              <a:t>gute Dokumentation</a:t>
            </a:r>
            <a:r>
              <a:rPr lang="de-DE" dirty="0" smtClean="0"/>
              <a:t>“</a:t>
            </a:r>
          </a:p>
          <a:p>
            <a:r>
              <a:rPr lang="de-DE" dirty="0" smtClean="0"/>
              <a:t>komplett in Java geschrieben </a:t>
            </a:r>
          </a:p>
          <a:p>
            <a:r>
              <a:rPr lang="de-DE" dirty="0" smtClean="0"/>
              <a:t>Merkmale	</a:t>
            </a:r>
          </a:p>
          <a:p>
            <a:pPr lvl="1"/>
            <a:r>
              <a:rPr lang="de-DE" dirty="0" err="1" smtClean="0"/>
              <a:t>Scenegraph</a:t>
            </a:r>
            <a:r>
              <a:rPr lang="de-DE" dirty="0" smtClean="0"/>
              <a:t> für 3D Objekte</a:t>
            </a:r>
          </a:p>
          <a:p>
            <a:pPr lvl="1"/>
            <a:r>
              <a:rPr lang="de-DE" dirty="0" smtClean="0"/>
              <a:t>zahlreiche Filter, Partikeleffekte</a:t>
            </a:r>
          </a:p>
          <a:p>
            <a:pPr lvl="1"/>
            <a:r>
              <a:rPr lang="de-DE" dirty="0" smtClean="0"/>
              <a:t>3D Audio</a:t>
            </a:r>
          </a:p>
          <a:p>
            <a:pPr lvl="1"/>
            <a:r>
              <a:rPr lang="de-DE" dirty="0" smtClean="0"/>
              <a:t>Beleuchtung, Schatten und Wasser werden in Echtzeit simuliert</a:t>
            </a:r>
          </a:p>
          <a:p>
            <a:pPr lvl="1"/>
            <a:endParaRPr lang="de-DE" dirty="0"/>
          </a:p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de-DE" smtClean="0"/>
              <a:t>Florian Rottach und Julian Wadephul – 3D-Spieleprogrammierung</a:t>
            </a:r>
            <a:endParaRPr lang="de-DE" alt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AF4B9F38-77DF-4311-AB3B-1FE9C203202B}" type="datetime1">
              <a:rPr lang="de-DE" smtClean="0"/>
              <a:t>31.12.16</a:t>
            </a:fld>
            <a:endParaRPr lang="de-DE" dirty="0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0817" y="1198563"/>
            <a:ext cx="1857896" cy="1857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480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Tutorials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de-DE" smtClean="0"/>
              <a:t>Florian Rottach und Julian Wadephul – 3D-Spieleprogrammierung</a:t>
            </a:r>
            <a:endParaRPr lang="de-DE" alt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AF4B9F38-77DF-4311-AB3B-1FE9C203202B}" type="datetime1">
              <a:rPr lang="de-DE" smtClean="0"/>
              <a:t>31.12.16</a:t>
            </a:fld>
            <a:endParaRPr lang="de-DE" dirty="0"/>
          </a:p>
        </p:txBody>
      </p:sp>
      <p:pic>
        <p:nvPicPr>
          <p:cNvPr id="7" name="Inhaltsplatzhalt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2113" y="1227566"/>
            <a:ext cx="8356600" cy="4836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30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Projekte mit </a:t>
            </a:r>
            <a:r>
              <a:rPr lang="de-DE" dirty="0" err="1" smtClean="0"/>
              <a:t>jMonkey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de-DE" smtClean="0"/>
              <a:t>Florian Rottach und Julian Wadephul – 3D-Spieleprogrammierung</a:t>
            </a:r>
            <a:endParaRPr lang="de-DE" alt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AF4B9F38-77DF-4311-AB3B-1FE9C203202B}" type="datetime1">
              <a:rPr lang="de-DE" smtClean="0"/>
              <a:t>31.12.16</a:t>
            </a:fld>
            <a:endParaRPr lang="de-DE" dirty="0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525" y="1198563"/>
            <a:ext cx="3251200" cy="2717800"/>
          </a:xfrm>
          <a:prstGeom prst="rect">
            <a:avLst/>
          </a:prstGeom>
        </p:spPr>
      </p:pic>
      <p:pic>
        <p:nvPicPr>
          <p:cNvPr id="7" name="Bild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7695" y="1198563"/>
            <a:ext cx="3881018" cy="2717800"/>
          </a:xfrm>
          <a:prstGeom prst="rect">
            <a:avLst/>
          </a:prstGeom>
        </p:spPr>
      </p:pic>
      <p:pic>
        <p:nvPicPr>
          <p:cNvPr id="9" name="Bild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07667" y="4073562"/>
            <a:ext cx="4325491" cy="2021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327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SimpleApplication</a:t>
            </a:r>
            <a:r>
              <a:rPr lang="de-DE" dirty="0" smtClean="0"/>
              <a:t> Klasse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Unsere Klasse muss von der </a:t>
            </a:r>
            <a:r>
              <a:rPr lang="de-DE" dirty="0" err="1" smtClean="0"/>
              <a:t>SimpleApplication</a:t>
            </a:r>
            <a:r>
              <a:rPr lang="de-DE" dirty="0" smtClean="0"/>
              <a:t> Klasse erben</a:t>
            </a:r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  <a:p>
            <a:r>
              <a:rPr lang="de-DE" dirty="0" smtClean="0"/>
              <a:t>Diese hat einige Funktionen implementiert</a:t>
            </a:r>
          </a:p>
          <a:p>
            <a:pPr lvl="1"/>
            <a:r>
              <a:rPr lang="de-DE" dirty="0" smtClean="0"/>
              <a:t>beinhaltet eine 3D Scene</a:t>
            </a:r>
          </a:p>
          <a:p>
            <a:pPr lvl="1"/>
            <a:r>
              <a:rPr lang="de-DE" dirty="0" smtClean="0"/>
              <a:t>achtet auf User-Input</a:t>
            </a:r>
          </a:p>
          <a:p>
            <a:pPr lvl="1"/>
            <a:r>
              <a:rPr lang="de-DE" dirty="0" smtClean="0"/>
              <a:t>aktualisiert die Game-Scene</a:t>
            </a:r>
          </a:p>
          <a:p>
            <a:pPr lvl="1"/>
            <a:r>
              <a:rPr lang="de-DE" dirty="0" smtClean="0"/>
              <a:t>Zeichnet die Game-Scene auf den Bildschirm</a:t>
            </a:r>
          </a:p>
          <a:p>
            <a:r>
              <a:rPr lang="de-DE" dirty="0" smtClean="0"/>
              <a:t>Unser Game kann nun in der Main-Methode gestartet werden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de-DE" smtClean="0"/>
              <a:t>Florian Rottach und Julian Wadephul – 3D-Spieleprogrammierung</a:t>
            </a:r>
            <a:endParaRPr lang="de-DE" alt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AF4B9F38-77DF-4311-AB3B-1FE9C203202B}" type="datetime1">
              <a:rPr lang="de-DE" smtClean="0"/>
              <a:t>31.12.16</a:t>
            </a:fld>
            <a:endParaRPr lang="de-DE" dirty="0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775" y="1556792"/>
            <a:ext cx="7236296" cy="1052383"/>
          </a:xfrm>
          <a:prstGeom prst="rect">
            <a:avLst/>
          </a:prstGeom>
        </p:spPr>
      </p:pic>
      <p:pic>
        <p:nvPicPr>
          <p:cNvPr id="7" name="Bild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775" y="4726789"/>
            <a:ext cx="7236296" cy="1366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661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Die </a:t>
            </a:r>
            <a:r>
              <a:rPr lang="de-DE" dirty="0" err="1" smtClean="0"/>
              <a:t>SimpleApplication</a:t>
            </a:r>
            <a:r>
              <a:rPr lang="de-DE" dirty="0" smtClean="0"/>
              <a:t> Klasse</a:t>
            </a:r>
            <a:endParaRPr lang="de-DE" dirty="0"/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2113" y="1941542"/>
            <a:ext cx="8356600" cy="3408304"/>
          </a:xfrm>
          <a:prstGeom prst="rect">
            <a:avLst/>
          </a:prstGeom>
        </p:spPr>
      </p:pic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de-DE" smtClean="0"/>
              <a:t>Florian Rottach und Julian Wadephul – 3D-Spieleprogrammierung</a:t>
            </a:r>
            <a:endParaRPr lang="de-DE" alt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AF4B9F38-77DF-4311-AB3B-1FE9C203202B}" type="datetime1">
              <a:rPr lang="de-DE" smtClean="0"/>
              <a:t>01.01.17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89894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Die </a:t>
            </a:r>
            <a:r>
              <a:rPr lang="de-DE" dirty="0" err="1" smtClean="0"/>
              <a:t>SimpleApplication</a:t>
            </a:r>
            <a:r>
              <a:rPr lang="de-DE" dirty="0" smtClean="0"/>
              <a:t> Klasse</a:t>
            </a:r>
            <a:endParaRPr lang="de-DE" dirty="0"/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4439" y="1198563"/>
            <a:ext cx="7051947" cy="4894262"/>
          </a:xfrm>
          <a:prstGeom prst="rect">
            <a:avLst/>
          </a:prstGeom>
        </p:spPr>
      </p:pic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de-DE" smtClean="0"/>
              <a:t>Florian Rottach und Julian Wadephul – 3D-Spieleprogrammierung</a:t>
            </a:r>
            <a:endParaRPr lang="de-DE" alt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AF4B9F38-77DF-4311-AB3B-1FE9C203202B}" type="datetime1">
              <a:rPr lang="de-DE" smtClean="0"/>
              <a:t>01.01.17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52547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Die </a:t>
            </a:r>
            <a:r>
              <a:rPr lang="de-DE" dirty="0" err="1" smtClean="0"/>
              <a:t>SimpleApplication</a:t>
            </a:r>
            <a:r>
              <a:rPr lang="de-DE" dirty="0" smtClean="0"/>
              <a:t> Klasse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dirty="0" err="1" smtClean="0"/>
              <a:t>Node</a:t>
            </a:r>
            <a:r>
              <a:rPr lang="de-DE" b="1" dirty="0" smtClean="0"/>
              <a:t> </a:t>
            </a:r>
            <a:r>
              <a:rPr lang="de-DE" b="1" dirty="0" err="1" smtClean="0"/>
              <a:t>rootNode</a:t>
            </a:r>
            <a:r>
              <a:rPr lang="de-DE" dirty="0" smtClean="0"/>
              <a:t> – hier können Objekte angefügt werden, die in der Scene erscheinen sollen</a:t>
            </a:r>
          </a:p>
          <a:p>
            <a:endParaRPr lang="de-DE" b="1" dirty="0" smtClean="0"/>
          </a:p>
          <a:p>
            <a:r>
              <a:rPr lang="de-DE" b="1" dirty="0" err="1" smtClean="0"/>
              <a:t>public</a:t>
            </a:r>
            <a:r>
              <a:rPr lang="de-DE" b="1" dirty="0" smtClean="0"/>
              <a:t> </a:t>
            </a:r>
            <a:r>
              <a:rPr lang="de-DE" b="1" dirty="0" err="1" smtClean="0"/>
              <a:t>void</a:t>
            </a:r>
            <a:r>
              <a:rPr lang="de-DE" b="1" dirty="0" smtClean="0"/>
              <a:t> </a:t>
            </a:r>
            <a:r>
              <a:rPr lang="de-DE" b="1" dirty="0" err="1" smtClean="0"/>
              <a:t>simpleInitApp</a:t>
            </a:r>
            <a:r>
              <a:rPr lang="de-DE" b="1" dirty="0" smtClean="0"/>
              <a:t>()</a:t>
            </a:r>
            <a:r>
              <a:rPr lang="de-DE" dirty="0" smtClean="0"/>
              <a:t> – hier können Objekte </a:t>
            </a:r>
            <a:r>
              <a:rPr lang="de-DE" dirty="0"/>
              <a:t>die vor Beginn des Spiels </a:t>
            </a:r>
            <a:r>
              <a:rPr lang="de-DE" dirty="0" smtClean="0"/>
              <a:t>geladen werden</a:t>
            </a:r>
          </a:p>
          <a:p>
            <a:endParaRPr lang="de-DE" b="1" dirty="0" smtClean="0"/>
          </a:p>
          <a:p>
            <a:r>
              <a:rPr lang="de-DE" b="1" dirty="0" err="1" smtClean="0"/>
              <a:t>public</a:t>
            </a:r>
            <a:r>
              <a:rPr lang="de-DE" b="1" dirty="0" smtClean="0"/>
              <a:t> </a:t>
            </a:r>
            <a:r>
              <a:rPr lang="de-DE" b="1" dirty="0" err="1" smtClean="0"/>
              <a:t>void</a:t>
            </a:r>
            <a:r>
              <a:rPr lang="de-DE" b="1" dirty="0" smtClean="0"/>
              <a:t> </a:t>
            </a:r>
            <a:r>
              <a:rPr lang="de-DE" b="1" dirty="0" err="1" smtClean="0"/>
              <a:t>simpleUpdate</a:t>
            </a:r>
            <a:r>
              <a:rPr lang="de-DE" b="1" dirty="0" smtClean="0"/>
              <a:t>(</a:t>
            </a:r>
            <a:r>
              <a:rPr lang="de-DE" b="1" dirty="0" err="1" smtClean="0"/>
              <a:t>float</a:t>
            </a:r>
            <a:r>
              <a:rPr lang="de-DE" b="1" dirty="0" smtClean="0"/>
              <a:t> </a:t>
            </a:r>
            <a:r>
              <a:rPr lang="de-DE" b="1" dirty="0" err="1" smtClean="0"/>
              <a:t>tpf</a:t>
            </a:r>
            <a:r>
              <a:rPr lang="de-DE" b="1" dirty="0" smtClean="0"/>
              <a:t>)</a:t>
            </a:r>
            <a:r>
              <a:rPr lang="de-DE" dirty="0" smtClean="0"/>
              <a:t> – diese Methode wird bei jeder Aktualisierung aufgerufen</a:t>
            </a:r>
          </a:p>
          <a:p>
            <a:pPr lvl="1"/>
            <a:r>
              <a:rPr lang="de-DE" dirty="0" err="1" smtClean="0"/>
              <a:t>tpf</a:t>
            </a:r>
            <a:r>
              <a:rPr lang="de-DE" dirty="0" smtClean="0"/>
              <a:t> – „time per </a:t>
            </a:r>
            <a:r>
              <a:rPr lang="de-DE" dirty="0" err="1" smtClean="0"/>
              <a:t>frame</a:t>
            </a:r>
            <a:r>
              <a:rPr lang="de-DE" dirty="0" smtClean="0"/>
              <a:t>“</a:t>
            </a:r>
          </a:p>
          <a:p>
            <a:endParaRPr lang="de-DE" dirty="0" smtClean="0"/>
          </a:p>
          <a:p>
            <a:r>
              <a:rPr lang="de-DE" dirty="0" smtClean="0"/>
              <a:t>nützliche Einstellungen sind vorhanden:</a:t>
            </a:r>
          </a:p>
          <a:p>
            <a:pPr lvl="1"/>
            <a:r>
              <a:rPr lang="de-DE" dirty="0" smtClean="0"/>
              <a:t>Game mit </a:t>
            </a:r>
            <a:r>
              <a:rPr lang="de-DE" dirty="0" err="1" smtClean="0"/>
              <a:t>Esc</a:t>
            </a:r>
            <a:r>
              <a:rPr lang="de-DE" dirty="0" smtClean="0"/>
              <a:t> beenden</a:t>
            </a:r>
          </a:p>
          <a:p>
            <a:pPr lvl="1"/>
            <a:r>
              <a:rPr lang="de-DE" dirty="0" smtClean="0"/>
              <a:t>User Input (W,A,S,D)</a:t>
            </a:r>
          </a:p>
          <a:p>
            <a:pPr lvl="1"/>
            <a:r>
              <a:rPr lang="de-DE" dirty="0" err="1" smtClean="0"/>
              <a:t>Camera</a:t>
            </a:r>
            <a:r>
              <a:rPr lang="de-DE" dirty="0" smtClean="0"/>
              <a:t> Steuerung mit Pfeiltasten und Maus</a:t>
            </a:r>
          </a:p>
          <a:p>
            <a:pPr lvl="1"/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de-DE" smtClean="0"/>
              <a:t>Florian Rottach und Julian Wadephul – 3D-Spieleprogrammierung</a:t>
            </a:r>
            <a:endParaRPr lang="de-DE" alt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AF4B9F38-77DF-4311-AB3B-1FE9C203202B}" type="datetime1">
              <a:rPr lang="de-DE" smtClean="0"/>
              <a:t>01.01.17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16234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KIT-PPT_Master_dt_2016">
  <a:themeElements>
    <a:clrScheme name="Standarddesign 1">
      <a:dk1>
        <a:srgbClr val="000000"/>
      </a:dk1>
      <a:lt1>
        <a:srgbClr val="FFFFFF"/>
      </a:lt1>
      <a:dk2>
        <a:srgbClr val="000000"/>
      </a:dk2>
      <a:lt2>
        <a:srgbClr val="D9D9D9"/>
      </a:lt2>
      <a:accent1>
        <a:srgbClr val="009682"/>
      </a:accent1>
      <a:accent2>
        <a:srgbClr val="4664AA"/>
      </a:accent2>
      <a:accent3>
        <a:srgbClr val="FFFFFF"/>
      </a:accent3>
      <a:accent4>
        <a:srgbClr val="000000"/>
      </a:accent4>
      <a:accent5>
        <a:srgbClr val="AAC9C1"/>
      </a:accent5>
      <a:accent6>
        <a:srgbClr val="3F5A9A"/>
      </a:accent6>
      <a:hlink>
        <a:srgbClr val="808080"/>
      </a:hlink>
      <a:folHlink>
        <a:srgbClr val="7D92C3"/>
      </a:folHlink>
    </a:clrScheme>
    <a:fontScheme name="Standard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Standarddesign 1">
        <a:dk1>
          <a:srgbClr val="000000"/>
        </a:dk1>
        <a:lt1>
          <a:srgbClr val="FFFFFF"/>
        </a:lt1>
        <a:dk2>
          <a:srgbClr val="000000"/>
        </a:dk2>
        <a:lt2>
          <a:srgbClr val="D9D9D9"/>
        </a:lt2>
        <a:accent1>
          <a:srgbClr val="009682"/>
        </a:accent1>
        <a:accent2>
          <a:srgbClr val="4664AA"/>
        </a:accent2>
        <a:accent3>
          <a:srgbClr val="FFFFFF"/>
        </a:accent3>
        <a:accent4>
          <a:srgbClr val="000000"/>
        </a:accent4>
        <a:accent5>
          <a:srgbClr val="AAC9C1"/>
        </a:accent5>
        <a:accent6>
          <a:srgbClr val="3F5A9A"/>
        </a:accent6>
        <a:hlink>
          <a:srgbClr val="808080"/>
        </a:hlink>
        <a:folHlink>
          <a:srgbClr val="7D92C3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Präsentation_3D_kit_vorlage</Template>
  <TotalTime>0</TotalTime>
  <Words>685</Words>
  <Application>Microsoft Macintosh PowerPoint</Application>
  <PresentationFormat>Bildschirmpräsentation (4:3)</PresentationFormat>
  <Paragraphs>165</Paragraphs>
  <Slides>18</Slides>
  <Notes>6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1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18</vt:i4>
      </vt:variant>
    </vt:vector>
  </HeadingPairs>
  <TitlesOfParts>
    <vt:vector size="20" baseType="lpstr">
      <vt:lpstr>Arial</vt:lpstr>
      <vt:lpstr>KIT-PPT_Master_dt_2016</vt:lpstr>
      <vt:lpstr>PowerPoint-Präsentation</vt:lpstr>
      <vt:lpstr>Agenda</vt:lpstr>
      <vt:lpstr>Die jMonkey Engine 3.0</vt:lpstr>
      <vt:lpstr>Tutorials</vt:lpstr>
      <vt:lpstr>Projekte mit jMonkey</vt:lpstr>
      <vt:lpstr>SimpleApplication Klasse</vt:lpstr>
      <vt:lpstr>Die SimpleApplication Klasse</vt:lpstr>
      <vt:lpstr>Die SimpleApplication Klasse</vt:lpstr>
      <vt:lpstr>Die SimpleApplication Klasse</vt:lpstr>
      <vt:lpstr>Start Screen</vt:lpstr>
      <vt:lpstr>Modelle</vt:lpstr>
      <vt:lpstr>Assets</vt:lpstr>
      <vt:lpstr>Textures</vt:lpstr>
      <vt:lpstr>Modelle laden und der rootNode hinzufügen</vt:lpstr>
      <vt:lpstr>Scene</vt:lpstr>
      <vt:lpstr>Progman</vt:lpstr>
      <vt:lpstr>Kritik</vt:lpstr>
      <vt:lpstr>Probleme mit jMonkey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Julian Wadephul</dc:creator>
  <cp:lastModifiedBy>Julian Wadephul</cp:lastModifiedBy>
  <cp:revision>31</cp:revision>
  <dcterms:created xsi:type="dcterms:W3CDTF">2016-12-30T09:55:11Z</dcterms:created>
  <dcterms:modified xsi:type="dcterms:W3CDTF">2017-01-01T15:46:11Z</dcterms:modified>
</cp:coreProperties>
</file>